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79" r:id="rId3"/>
    <p:sldId id="281" r:id="rId4"/>
    <p:sldId id="277" r:id="rId5"/>
    <p:sldId id="274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89" r:id="rId17"/>
    <p:sldId id="28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D39"/>
    <a:srgbClr val="578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DD1EF1-B3E6-4581-A871-78AD1C62BA24}" v="22" dt="2026-02-06T06:30:12.5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77" autoAdjust="0"/>
  </p:normalViewPr>
  <p:slideViewPr>
    <p:cSldViewPr snapToGrid="0">
      <p:cViewPr varScale="1">
        <p:scale>
          <a:sx n="64" d="100"/>
          <a:sy n="64" d="100"/>
        </p:scale>
        <p:origin x="93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rishti Chetty" userId="0ba82be9-8a36-4d03-b279-e3ce6e33faf7" providerId="ADAL" clId="{D0E4616D-49C8-4F82-A5FD-78018E43F27D}"/>
    <pc:docChg chg="undo custSel addSld delSld modSld sldOrd">
      <pc:chgData name="Srishti Chetty" userId="0ba82be9-8a36-4d03-b279-e3ce6e33faf7" providerId="ADAL" clId="{D0E4616D-49C8-4F82-A5FD-78018E43F27D}" dt="2026-02-06T06:39:04.503" v="651"/>
      <pc:docMkLst>
        <pc:docMk/>
      </pc:docMkLst>
      <pc:sldChg chg="modSp mod">
        <pc:chgData name="Srishti Chetty" userId="0ba82be9-8a36-4d03-b279-e3ce6e33faf7" providerId="ADAL" clId="{D0E4616D-49C8-4F82-A5FD-78018E43F27D}" dt="2026-02-06T06:00:19.497" v="158" actId="207"/>
        <pc:sldMkLst>
          <pc:docMk/>
          <pc:sldMk cId="96300871" sldId="267"/>
        </pc:sldMkLst>
        <pc:spChg chg="mod">
          <ac:chgData name="Srishti Chetty" userId="0ba82be9-8a36-4d03-b279-e3ce6e33faf7" providerId="ADAL" clId="{D0E4616D-49C8-4F82-A5FD-78018E43F27D}" dt="2026-02-06T05:59:59.378" v="153" actId="20577"/>
          <ac:spMkLst>
            <pc:docMk/>
            <pc:sldMk cId="96300871" sldId="267"/>
            <ac:spMk id="2" creationId="{00000000-0000-0000-0000-000000000000}"/>
          </ac:spMkLst>
        </pc:spChg>
        <pc:spChg chg="mod">
          <ac:chgData name="Srishti Chetty" userId="0ba82be9-8a36-4d03-b279-e3ce6e33faf7" providerId="ADAL" clId="{D0E4616D-49C8-4F82-A5FD-78018E43F27D}" dt="2026-02-06T06:00:19.497" v="158" actId="207"/>
          <ac:spMkLst>
            <pc:docMk/>
            <pc:sldMk cId="96300871" sldId="267"/>
            <ac:spMk id="6" creationId="{00000000-0000-0000-0000-000000000000}"/>
          </ac:spMkLst>
        </pc:spChg>
      </pc:sldChg>
      <pc:sldChg chg="modSp del mod">
        <pc:chgData name="Srishti Chetty" userId="0ba82be9-8a36-4d03-b279-e3ce6e33faf7" providerId="ADAL" clId="{D0E4616D-49C8-4F82-A5FD-78018E43F27D}" dt="2026-02-06T05:59:22.436" v="72" actId="2696"/>
        <pc:sldMkLst>
          <pc:docMk/>
          <pc:sldMk cId="377870110" sldId="276"/>
        </pc:sldMkLst>
        <pc:spChg chg="mod">
          <ac:chgData name="Srishti Chetty" userId="0ba82be9-8a36-4d03-b279-e3ce6e33faf7" providerId="ADAL" clId="{D0E4616D-49C8-4F82-A5FD-78018E43F27D}" dt="2026-02-06T05:37:02.245" v="40" actId="20577"/>
          <ac:spMkLst>
            <pc:docMk/>
            <pc:sldMk cId="377870110" sldId="276"/>
            <ac:spMk id="2" creationId="{00000000-0000-0000-0000-000000000000}"/>
          </ac:spMkLst>
        </pc:spChg>
        <pc:graphicFrameChg chg="modGraphic">
          <ac:chgData name="Srishti Chetty" userId="0ba82be9-8a36-4d03-b279-e3ce6e33faf7" providerId="ADAL" clId="{D0E4616D-49C8-4F82-A5FD-78018E43F27D}" dt="2026-02-06T05:38:29.964" v="71" actId="14734"/>
          <ac:graphicFrameMkLst>
            <pc:docMk/>
            <pc:sldMk cId="377870110" sldId="276"/>
            <ac:graphicFrameMk id="4" creationId="{00000000-0000-0000-0000-000000000000}"/>
          </ac:graphicFrameMkLst>
        </pc:graphicFrameChg>
      </pc:sldChg>
      <pc:sldChg chg="del">
        <pc:chgData name="Srishti Chetty" userId="0ba82be9-8a36-4d03-b279-e3ce6e33faf7" providerId="ADAL" clId="{D0E4616D-49C8-4F82-A5FD-78018E43F27D}" dt="2026-02-06T06:00:36.278" v="159" actId="2696"/>
        <pc:sldMkLst>
          <pc:docMk/>
          <pc:sldMk cId="44307925" sldId="282"/>
        </pc:sldMkLst>
      </pc:sldChg>
      <pc:sldChg chg="del">
        <pc:chgData name="Srishti Chetty" userId="0ba82be9-8a36-4d03-b279-e3ce6e33faf7" providerId="ADAL" clId="{D0E4616D-49C8-4F82-A5FD-78018E43F27D}" dt="2026-02-06T06:00:39.164" v="160" actId="2696"/>
        <pc:sldMkLst>
          <pc:docMk/>
          <pc:sldMk cId="1377843384" sldId="284"/>
        </pc:sldMkLst>
      </pc:sldChg>
      <pc:sldChg chg="del">
        <pc:chgData name="Srishti Chetty" userId="0ba82be9-8a36-4d03-b279-e3ce6e33faf7" providerId="ADAL" clId="{D0E4616D-49C8-4F82-A5FD-78018E43F27D}" dt="2026-02-06T05:59:24.206" v="73" actId="2696"/>
        <pc:sldMkLst>
          <pc:docMk/>
          <pc:sldMk cId="915731404" sldId="285"/>
        </pc:sldMkLst>
      </pc:sldChg>
      <pc:sldChg chg="del">
        <pc:chgData name="Srishti Chetty" userId="0ba82be9-8a36-4d03-b279-e3ce6e33faf7" providerId="ADAL" clId="{D0E4616D-49C8-4F82-A5FD-78018E43F27D}" dt="2026-02-06T05:59:26.255" v="74" actId="2696"/>
        <pc:sldMkLst>
          <pc:docMk/>
          <pc:sldMk cId="1964798076" sldId="286"/>
        </pc:sldMkLst>
      </pc:sldChg>
      <pc:sldChg chg="del">
        <pc:chgData name="Srishti Chetty" userId="0ba82be9-8a36-4d03-b279-e3ce6e33faf7" providerId="ADAL" clId="{D0E4616D-49C8-4F82-A5FD-78018E43F27D}" dt="2026-02-06T05:59:28.106" v="75" actId="2696"/>
        <pc:sldMkLst>
          <pc:docMk/>
          <pc:sldMk cId="1451171017" sldId="287"/>
        </pc:sldMkLst>
      </pc:sldChg>
      <pc:sldChg chg="modSp mod">
        <pc:chgData name="Srishti Chetty" userId="0ba82be9-8a36-4d03-b279-e3ce6e33faf7" providerId="ADAL" clId="{D0E4616D-49C8-4F82-A5FD-78018E43F27D}" dt="2026-02-06T06:10:52.029" v="392" actId="6549"/>
        <pc:sldMkLst>
          <pc:docMk/>
          <pc:sldMk cId="441191598" sldId="288"/>
        </pc:sldMkLst>
        <pc:spChg chg="mod">
          <ac:chgData name="Srishti Chetty" userId="0ba82be9-8a36-4d03-b279-e3ce6e33faf7" providerId="ADAL" clId="{D0E4616D-49C8-4F82-A5FD-78018E43F27D}" dt="2026-02-06T06:00:49.917" v="180" actId="20577"/>
          <ac:spMkLst>
            <pc:docMk/>
            <pc:sldMk cId="441191598" sldId="288"/>
            <ac:spMk id="2" creationId="{E5C36F94-A6BC-10D0-1E45-917E23458DD9}"/>
          </ac:spMkLst>
        </pc:spChg>
        <pc:graphicFrameChg chg="mod modGraphic">
          <ac:chgData name="Srishti Chetty" userId="0ba82be9-8a36-4d03-b279-e3ce6e33faf7" providerId="ADAL" clId="{D0E4616D-49C8-4F82-A5FD-78018E43F27D}" dt="2026-02-06T06:10:52.029" v="392" actId="6549"/>
          <ac:graphicFrameMkLst>
            <pc:docMk/>
            <pc:sldMk cId="441191598" sldId="288"/>
            <ac:graphicFrameMk id="3" creationId="{62324E5D-29C2-DB30-6EEE-55C7A2B7DE05}"/>
          </ac:graphicFrameMkLst>
        </pc:graphicFrameChg>
      </pc:sldChg>
      <pc:sldChg chg="modSp add mod ord">
        <pc:chgData name="Srishti Chetty" userId="0ba82be9-8a36-4d03-b279-e3ce6e33faf7" providerId="ADAL" clId="{D0E4616D-49C8-4F82-A5FD-78018E43F27D}" dt="2026-02-06T06:39:04.503" v="651"/>
        <pc:sldMkLst>
          <pc:docMk/>
          <pc:sldMk cId="1933137740" sldId="289"/>
        </pc:sldMkLst>
        <pc:spChg chg="mod">
          <ac:chgData name="Srishti Chetty" userId="0ba82be9-8a36-4d03-b279-e3ce6e33faf7" providerId="ADAL" clId="{D0E4616D-49C8-4F82-A5FD-78018E43F27D}" dt="2026-02-06T06:12:43.463" v="420" actId="6549"/>
          <ac:spMkLst>
            <pc:docMk/>
            <pc:sldMk cId="1933137740" sldId="289"/>
            <ac:spMk id="2" creationId="{0282E779-330C-893F-AB14-A4E94F7D94D2}"/>
          </ac:spMkLst>
        </pc:spChg>
        <pc:graphicFrameChg chg="mod modGraphic">
          <ac:chgData name="Srishti Chetty" userId="0ba82be9-8a36-4d03-b279-e3ce6e33faf7" providerId="ADAL" clId="{D0E4616D-49C8-4F82-A5FD-78018E43F27D}" dt="2026-02-06T06:38:19.587" v="649" actId="20577"/>
          <ac:graphicFrameMkLst>
            <pc:docMk/>
            <pc:sldMk cId="1933137740" sldId="289"/>
            <ac:graphicFrameMk id="3" creationId="{BE8D2635-DABF-EDBB-7E50-A1E4441C062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FF5E9-B3CC-4B64-ABB1-B4458EA63382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5D8B7-259A-47E6-AE40-365E57B2AF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3150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2284966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318449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498482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3578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7680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7751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3426579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 can’t get this one cos it says course unavailable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1481851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Neither</a:t>
            </a:r>
            <a:r>
              <a:rPr lang="en-AU" baseline="0" dirty="0"/>
              <a:t> can I get this one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2233702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Can’t get this 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645450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5D8B7-259A-47E6-AE40-365E57B2AFCD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044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574232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" y="744538"/>
            <a:ext cx="6611938" cy="3719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0444D7-9162-4426-A28C-277C13C75925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9/1/2013</a:t>
            </a:r>
          </a:p>
        </p:txBody>
      </p:sp>
    </p:spTree>
    <p:extLst>
      <p:ext uri="{BB962C8B-B14F-4D97-AF65-F5344CB8AC3E}">
        <p14:creationId xmlns:p14="http://schemas.microsoft.com/office/powerpoint/2010/main" val="561444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800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419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247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6201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604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116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672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446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373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5298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6059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683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7560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8254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6784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3585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072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B0FBBC4-8C8C-45F2-A558-BA47F5480D1A}" type="datetimeFigureOut">
              <a:rPr lang="en-AU" smtClean="0"/>
              <a:t>6/02/2026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A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73E902D-869A-403F-BE5C-20DE52B5E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41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handbook.curtin.edu.au/unitSearch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9062" y="806335"/>
            <a:ext cx="9144000" cy="3117272"/>
          </a:xfrm>
        </p:spPr>
        <p:txBody>
          <a:bodyPr>
            <a:normAutofit/>
          </a:bodyPr>
          <a:lstStyle/>
          <a:p>
            <a:r>
              <a:rPr lang="en-AU" sz="8000" u="sng" dirty="0">
                <a:latin typeface="Century Gothic" panose="020B0502020202020204" pitchFamily="34" charset="0"/>
              </a:rPr>
              <a:t>OASIS</a:t>
            </a:r>
            <a:br>
              <a:rPr lang="en-AU" sz="8000" u="sng" dirty="0">
                <a:latin typeface="Century Gothic" panose="020B0502020202020204" pitchFamily="34" charset="0"/>
              </a:rPr>
            </a:br>
            <a:br>
              <a:rPr lang="en-AU" dirty="0">
                <a:latin typeface="Century Gothic" panose="020B0502020202020204" pitchFamily="34" charset="0"/>
              </a:rPr>
            </a:br>
            <a:r>
              <a:rPr lang="en-AU" dirty="0">
                <a:latin typeface="Century Gothic" panose="020B0502020202020204" pitchFamily="34" charset="0"/>
              </a:rPr>
              <a:t>Unit Enrolment Guide</a:t>
            </a:r>
          </a:p>
        </p:txBody>
      </p:sp>
    </p:spTree>
    <p:extLst>
      <p:ext uri="{BB962C8B-B14F-4D97-AF65-F5344CB8AC3E}">
        <p14:creationId xmlns:p14="http://schemas.microsoft.com/office/powerpoint/2010/main" val="3722480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176F5-B863-718A-84CD-96111C0E1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Census Dates</a:t>
            </a:r>
            <a:endParaRPr lang="en-AE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859CE2E-0887-935B-38B8-401E6E3DC6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4571110"/>
              </p:ext>
            </p:extLst>
          </p:nvPr>
        </p:nvGraphicFramePr>
        <p:xfrm>
          <a:off x="479685" y="2383436"/>
          <a:ext cx="11519462" cy="3028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6184">
                  <a:extLst>
                    <a:ext uri="{9D8B030D-6E8A-4147-A177-3AD203B41FA5}">
                      <a16:colId xmlns:a16="http://schemas.microsoft.com/office/drawing/2014/main" val="1062145115"/>
                    </a:ext>
                  </a:extLst>
                </a:gridCol>
                <a:gridCol w="5703278">
                  <a:extLst>
                    <a:ext uri="{9D8B030D-6E8A-4147-A177-3AD203B41FA5}">
                      <a16:colId xmlns:a16="http://schemas.microsoft.com/office/drawing/2014/main" val="3755747300"/>
                    </a:ext>
                  </a:extLst>
                </a:gridCol>
              </a:tblGrid>
              <a:tr h="3785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94043"/>
                  </a:ext>
                </a:extLst>
              </a:tr>
              <a:tr h="37850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Start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Classes commencement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28027"/>
                  </a:ext>
                </a:extLst>
              </a:tr>
              <a:tr h="378502">
                <a:tc>
                  <a:txBody>
                    <a:bodyPr/>
                    <a:lstStyle/>
                    <a:p>
                      <a:r>
                        <a:rPr lang="en-US" b="1" dirty="0"/>
                        <a:t>Last date to enroll via </a:t>
                      </a:r>
                      <a:r>
                        <a:rPr lang="en-US" b="1" dirty="0" err="1"/>
                        <a:t>Estudent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5 days after commencement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495213"/>
                  </a:ext>
                </a:extLst>
              </a:tr>
              <a:tr h="946254">
                <a:tc>
                  <a:txBody>
                    <a:bodyPr/>
                    <a:lstStyle/>
                    <a:p>
                      <a:r>
                        <a:rPr lang="en-US" b="1" dirty="0"/>
                        <a:t>Census date to withdraw without financial liability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25 days (3 weeks) after commencement date – Students will not be financially liable in case they withdraw from a unit.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24792"/>
                  </a:ext>
                </a:extLst>
              </a:tr>
              <a:tr h="946254">
                <a:tc>
                  <a:txBody>
                    <a:bodyPr/>
                    <a:lstStyle/>
                    <a:p>
                      <a:r>
                        <a:rPr lang="en-US" b="1" dirty="0"/>
                        <a:t>Results publication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Information available on student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121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80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Before Enrolling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212" y="2533546"/>
            <a:ext cx="10193594" cy="3350786"/>
          </a:xfrm>
        </p:spPr>
        <p:txBody>
          <a:bodyPr>
            <a:normAutofit/>
          </a:bodyPr>
          <a:lstStyle/>
          <a:p>
            <a:r>
              <a:rPr lang="en-US" sz="2800" b="1" dirty="0"/>
              <a:t>Have you fulfilled all conditions on your offer? </a:t>
            </a:r>
          </a:p>
          <a:p>
            <a:r>
              <a:rPr lang="en-US" sz="2800" b="1" dirty="0"/>
              <a:t>If yes, lets get you enrolled in the units </a:t>
            </a:r>
          </a:p>
          <a:p>
            <a:r>
              <a:rPr lang="en-US" sz="2800" b="1" dirty="0"/>
              <a:t>If no, please contact your admission officer to submit your official documents or if you have an English test result to be submitted. </a:t>
            </a:r>
            <a:r>
              <a:rPr lang="en-US" sz="24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411556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Important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212" y="2533546"/>
            <a:ext cx="10052713" cy="3847589"/>
          </a:xfrm>
        </p:spPr>
        <p:txBody>
          <a:bodyPr>
            <a:normAutofit/>
          </a:bodyPr>
          <a:lstStyle/>
          <a:p>
            <a:r>
              <a:rPr lang="en-US" sz="2000" b="1" dirty="0"/>
              <a:t>Core units – Important units which are part of your degree and should be completed when available</a:t>
            </a:r>
          </a:p>
          <a:p>
            <a:r>
              <a:rPr lang="en-US" sz="2000" b="1" dirty="0"/>
              <a:t>Elective Units – Units that can be taken from any course offered at Curtin Dubai campus. Prerequisites of the units should be completed and should not clash with core unit schedule. </a:t>
            </a:r>
          </a:p>
          <a:p>
            <a:r>
              <a:rPr lang="en-US" sz="2000" b="1" dirty="0"/>
              <a:t>Prerequisites – Units to be completed first before taking a higher level unit. This can be checked on the handbook </a:t>
            </a:r>
            <a:r>
              <a:rPr lang="en-US" sz="2000" b="1" dirty="0">
                <a:hlinkClick r:id="rId2"/>
              </a:rPr>
              <a:t>http://handbook.curtin.edu.au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May trimester – It is important for students as there maybe units which are core and prerequisites for future units</a:t>
            </a:r>
            <a:r>
              <a:rPr lang="en-US" b="1" dirty="0"/>
              <a:t>. If you wish to take a break, ensure that the units are available in the subsequent trimester.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009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1"/>
          <a:stretch/>
        </p:blipFill>
        <p:spPr>
          <a:xfrm>
            <a:off x="987591" y="965201"/>
            <a:ext cx="10216817" cy="55585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32202" y="1719118"/>
            <a:ext cx="3441469" cy="695529"/>
          </a:xfrm>
          <a:prstGeom prst="rect">
            <a:avLst/>
          </a:prstGeom>
          <a:solidFill>
            <a:srgbClr val="395D39"/>
          </a:soli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600" b="1" dirty="0">
                <a:solidFill>
                  <a:prstClr val="white"/>
                </a:solidFill>
                <a:cs typeface="Arial" pitchFamily="34" charset="0"/>
              </a:rPr>
              <a:t>Click on OASIS Login</a:t>
            </a:r>
          </a:p>
        </p:txBody>
      </p:sp>
      <p:sp>
        <p:nvSpPr>
          <p:cNvPr id="5" name="Oval 4"/>
          <p:cNvSpPr/>
          <p:nvPr/>
        </p:nvSpPr>
        <p:spPr>
          <a:xfrm>
            <a:off x="4470286" y="1039620"/>
            <a:ext cx="1368152" cy="396044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>
              <a:ln w="28575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cxnSp>
        <p:nvCxnSpPr>
          <p:cNvPr id="13" name="Straight Arrow Connector 12"/>
          <p:cNvCxnSpPr>
            <a:stCxn id="9" idx="0"/>
            <a:endCxn id="5" idx="5"/>
          </p:cNvCxnSpPr>
          <p:nvPr/>
        </p:nvCxnSpPr>
        <p:spPr>
          <a:xfrm flipH="1" flipV="1">
            <a:off x="5638077" y="1377665"/>
            <a:ext cx="1114860" cy="3414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01891" y="316199"/>
            <a:ext cx="758821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Go to Curtin Dubai’s homepage.</a:t>
            </a:r>
          </a:p>
        </p:txBody>
      </p:sp>
    </p:spTree>
    <p:extLst>
      <p:ext uri="{BB962C8B-B14F-4D97-AF65-F5344CB8AC3E}">
        <p14:creationId xmlns:p14="http://schemas.microsoft.com/office/powerpoint/2010/main" val="3006778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4"/>
          <a:stretch/>
        </p:blipFill>
        <p:spPr bwMode="auto">
          <a:xfrm>
            <a:off x="1342014" y="1130300"/>
            <a:ext cx="9507972" cy="5167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01891" y="316199"/>
            <a:ext cx="758821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Log in to OASIS.</a:t>
            </a:r>
            <a:endParaRPr lang="en-A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5875599" y="2793760"/>
            <a:ext cx="239495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Available on offer letter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349922" y="3008910"/>
            <a:ext cx="525677" cy="33734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723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1"/>
          <a:stretch/>
        </p:blipFill>
        <p:spPr>
          <a:xfrm>
            <a:off x="1041926" y="852494"/>
            <a:ext cx="9978887" cy="5384818"/>
          </a:xfrm>
        </p:spPr>
      </p:pic>
      <p:sp>
        <p:nvSpPr>
          <p:cNvPr id="12" name="Rectangle 11"/>
          <p:cNvSpPr/>
          <p:nvPr/>
        </p:nvSpPr>
        <p:spPr>
          <a:xfrm>
            <a:off x="2030844" y="1709530"/>
            <a:ext cx="778616" cy="2733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9536" y="6237312"/>
            <a:ext cx="27363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9" name="Rectangle 8"/>
          <p:cNvSpPr/>
          <p:nvPr/>
        </p:nvSpPr>
        <p:spPr>
          <a:xfrm>
            <a:off x="1686006" y="4700104"/>
            <a:ext cx="1574029" cy="3179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31235" y="2292627"/>
            <a:ext cx="9104243" cy="2160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99856" y="2706656"/>
            <a:ext cx="4826282" cy="1080119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Click on the ‘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My Studies</a:t>
            </a: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’ tab</a:t>
            </a:r>
          </a:p>
        </p:txBody>
      </p:sp>
      <p:cxnSp>
        <p:nvCxnSpPr>
          <p:cNvPr id="13" name="Straight Arrow Connector 12"/>
          <p:cNvCxnSpPr>
            <a:stCxn id="6" idx="1"/>
          </p:cNvCxnSpPr>
          <p:nvPr/>
        </p:nvCxnSpPr>
        <p:spPr>
          <a:xfrm flipH="1" flipV="1">
            <a:off x="2809460" y="1842052"/>
            <a:ext cx="1990396" cy="14046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716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/>
          <a:stretch/>
        </p:blipFill>
        <p:spPr>
          <a:xfrm>
            <a:off x="1117407" y="450836"/>
            <a:ext cx="10147752" cy="5501976"/>
          </a:xfrm>
        </p:spPr>
      </p:pic>
      <p:sp>
        <p:nvSpPr>
          <p:cNvPr id="5" name="Rectangle 4"/>
          <p:cNvSpPr/>
          <p:nvPr/>
        </p:nvSpPr>
        <p:spPr>
          <a:xfrm>
            <a:off x="1603513" y="2531165"/>
            <a:ext cx="1815548" cy="10204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cxnSp>
        <p:nvCxnSpPr>
          <p:cNvPr id="10" name="Straight Arrow Connector 9"/>
          <p:cNvCxnSpPr>
            <a:stCxn id="7" idx="1"/>
          </p:cNvCxnSpPr>
          <p:nvPr/>
        </p:nvCxnSpPr>
        <p:spPr>
          <a:xfrm flipH="1">
            <a:off x="3419061" y="2686509"/>
            <a:ext cx="2340131" cy="334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759192" y="2171193"/>
            <a:ext cx="3695751" cy="1030631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</a:t>
            </a:r>
            <a:r>
              <a:rPr lang="en-AU" sz="2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724480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6"/>
          <a:stretch/>
        </p:blipFill>
        <p:spPr bwMode="auto">
          <a:xfrm>
            <a:off x="1308304" y="1264024"/>
            <a:ext cx="9422619" cy="508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47528" y="332656"/>
            <a:ext cx="8344172" cy="821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b="1" u="sng" dirty="0">
                <a:solidFill>
                  <a:prstClr val="black"/>
                </a:solidFill>
                <a:latin typeface="Century Gothic" panose="020B0502020202020204" pitchFamily="34" charset="0"/>
              </a:rPr>
              <a:t>Note:</a:t>
            </a:r>
            <a:r>
              <a:rPr lang="en-AU" sz="2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AU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A separate window for </a:t>
            </a:r>
            <a:r>
              <a:rPr lang="en-AU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will pop up.</a:t>
            </a:r>
            <a:endParaRPr lang="en-AU" sz="25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44574" y="40536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0562" y="3291432"/>
            <a:ext cx="576064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0562" y="3573016"/>
            <a:ext cx="733328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14538" y="4898752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ectangle 14"/>
          <p:cNvSpPr/>
          <p:nvPr/>
        </p:nvSpPr>
        <p:spPr>
          <a:xfrm>
            <a:off x="7104814" y="5499924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Rectangle 15"/>
          <p:cNvSpPr/>
          <p:nvPr/>
        </p:nvSpPr>
        <p:spPr>
          <a:xfrm>
            <a:off x="4796655" y="1829068"/>
            <a:ext cx="936105" cy="2823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3099" y="2994033"/>
            <a:ext cx="3695751" cy="1030631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the </a:t>
            </a:r>
          </a:p>
          <a:p>
            <a:pPr algn="ctr">
              <a:defRPr/>
            </a:pP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‘My Enrolment’ </a:t>
            </a: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tab.</a:t>
            </a:r>
          </a:p>
        </p:txBody>
      </p:sp>
      <p:cxnSp>
        <p:nvCxnSpPr>
          <p:cNvPr id="18" name="Straight Arrow Connector 17"/>
          <p:cNvCxnSpPr>
            <a:stCxn id="17" idx="0"/>
            <a:endCxn id="16" idx="2"/>
          </p:cNvCxnSpPr>
          <p:nvPr/>
        </p:nvCxnSpPr>
        <p:spPr>
          <a:xfrm flipH="1" flipV="1">
            <a:off x="5264708" y="2111456"/>
            <a:ext cx="3436267" cy="8825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950670" y="432496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59814" y="482788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59814" y="53490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68958" y="5861157"/>
            <a:ext cx="901490" cy="168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132425" y="1632030"/>
            <a:ext cx="717631" cy="19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541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8"/>
          <a:stretch/>
        </p:blipFill>
        <p:spPr bwMode="auto">
          <a:xfrm>
            <a:off x="1111170" y="692231"/>
            <a:ext cx="10121178" cy="54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285249" y="2272553"/>
            <a:ext cx="906622" cy="22486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2480604" y="3697310"/>
            <a:ext cx="3695751" cy="1030631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AU" sz="26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</a:t>
            </a:r>
          </a:p>
          <a:p>
            <a:pPr algn="ctr">
              <a:defRPr/>
            </a:pPr>
            <a:r>
              <a:rPr lang="en-AU" sz="2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‘Enrol in Units’</a:t>
            </a:r>
            <a:endParaRPr lang="en-AU" sz="2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Straight Arrow Connector 9"/>
          <p:cNvCxnSpPr>
            <a:endCxn id="9" idx="3"/>
          </p:cNvCxnSpPr>
          <p:nvPr/>
        </p:nvCxnSpPr>
        <p:spPr>
          <a:xfrm flipH="1" flipV="1">
            <a:off x="2191871" y="2384987"/>
            <a:ext cx="2147373" cy="13123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508942" y="1107594"/>
            <a:ext cx="778058" cy="213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086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5"/>
          <a:stretch/>
        </p:blipFill>
        <p:spPr bwMode="auto">
          <a:xfrm>
            <a:off x="1129982" y="1190532"/>
            <a:ext cx="9923279" cy="541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877672" y="3334870"/>
            <a:ext cx="518775" cy="2151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396446" y="3442447"/>
            <a:ext cx="6723244" cy="1280260"/>
            <a:chOff x="5016070" y="2126970"/>
            <a:chExt cx="6336419" cy="1054302"/>
          </a:xfrm>
        </p:grpSpPr>
        <p:cxnSp>
          <p:nvCxnSpPr>
            <p:cNvPr id="11" name="Straight Arrow Connector 10"/>
            <p:cNvCxnSpPr>
              <a:stCxn id="12" idx="1"/>
            </p:cNvCxnSpPr>
            <p:nvPr/>
          </p:nvCxnSpPr>
          <p:spPr>
            <a:xfrm flipH="1" flipV="1">
              <a:off x="5016070" y="2126970"/>
              <a:ext cx="1330962" cy="57144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6347033" y="2215560"/>
              <a:ext cx="5005456" cy="965712"/>
            </a:xfrm>
            <a:prstGeom prst="rect">
              <a:avLst/>
            </a:prstGeom>
            <a:solidFill>
              <a:srgbClr val="395D39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Click on ‘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View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’ to view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 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the Institution Terms and Conditions’</a:t>
              </a:r>
            </a:p>
            <a:p>
              <a:pPr algn="ctr"/>
              <a:endPara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2063553" y="188640"/>
            <a:ext cx="8056138" cy="8216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dirty="0">
                <a:solidFill>
                  <a:prstClr val="black"/>
                </a:solidFill>
              </a:rPr>
              <a:t>Warning message will appear for first-time users.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74472" y="1618580"/>
            <a:ext cx="778058" cy="213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7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7"/>
          <a:stretch/>
        </p:blipFill>
        <p:spPr bwMode="auto">
          <a:xfrm>
            <a:off x="1298080" y="1185050"/>
            <a:ext cx="9370774" cy="509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60976" y="4596745"/>
            <a:ext cx="728381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225167" y="2469354"/>
            <a:ext cx="6452069" cy="2127391"/>
            <a:chOff x="2622061" y="3086935"/>
            <a:chExt cx="6452069" cy="2127391"/>
          </a:xfrm>
          <a:solidFill>
            <a:srgbClr val="395D39"/>
          </a:solidFill>
        </p:grpSpPr>
        <p:cxnSp>
          <p:nvCxnSpPr>
            <p:cNvPr id="6" name="Straight Arrow Connector 5"/>
            <p:cNvCxnSpPr>
              <a:stCxn id="8" idx="1"/>
              <a:endCxn id="5" idx="0"/>
            </p:cNvCxnSpPr>
            <p:nvPr/>
          </p:nvCxnSpPr>
          <p:spPr>
            <a:xfrm flipH="1">
              <a:off x="2622061" y="3877101"/>
              <a:ext cx="939694" cy="1337225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3561755" y="3086935"/>
              <a:ext cx="5512375" cy="1580331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Please read and check ‘</a:t>
              </a:r>
              <a:r>
                <a:rPr lang="en-AU" sz="2400" i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I </a:t>
              </a:r>
              <a:r>
                <a:rPr lang="en-AU" sz="2400" i="1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accept these terms and conditions</a:t>
              </a:r>
              <a:r>
                <a:rPr lang="en-AU" sz="24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’.</a:t>
              </a:r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1886572" y="363370"/>
            <a:ext cx="8056138" cy="8216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800" b="1" dirty="0">
                <a:solidFill>
                  <a:schemeClr val="bg1"/>
                </a:solidFill>
              </a:rPr>
              <a:t>Institution Terms and Conditions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833464" y="5159499"/>
            <a:ext cx="4821649" cy="1003498"/>
            <a:chOff x="2144430" y="4041068"/>
            <a:chExt cx="4821649" cy="1003498"/>
          </a:xfrm>
          <a:solidFill>
            <a:srgbClr val="395D39"/>
          </a:solidFill>
        </p:grpSpPr>
        <p:cxnSp>
          <p:nvCxnSpPr>
            <p:cNvPr id="16" name="Straight Arrow Connector 15"/>
            <p:cNvCxnSpPr>
              <a:stCxn id="17" idx="1"/>
              <a:endCxn id="18" idx="3"/>
            </p:cNvCxnSpPr>
            <p:nvPr/>
          </p:nvCxnSpPr>
          <p:spPr>
            <a:xfrm flipH="1" flipV="1">
              <a:off x="2144430" y="4215558"/>
              <a:ext cx="1684912" cy="327259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3829342" y="4041068"/>
              <a:ext cx="3136737" cy="1003498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Then click on </a:t>
              </a:r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‘Save’.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3091147" y="5117965"/>
            <a:ext cx="742317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651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1"/>
          <a:stretch/>
        </p:blipFill>
        <p:spPr bwMode="auto">
          <a:xfrm>
            <a:off x="1200099" y="1215780"/>
            <a:ext cx="9783045" cy="533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04655" y="3080665"/>
            <a:ext cx="4824536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57150">
                <a:solidFill>
                  <a:schemeClr val="tx1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063553" y="188640"/>
            <a:ext cx="8056138" cy="8216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800" b="1" dirty="0">
                <a:solidFill>
                  <a:schemeClr val="bg1"/>
                </a:solidFill>
              </a:rPr>
              <a:t>Confirmation of Acceptance</a:t>
            </a:r>
          </a:p>
        </p:txBody>
      </p:sp>
    </p:spTree>
    <p:extLst>
      <p:ext uri="{BB962C8B-B14F-4D97-AF65-F5344CB8AC3E}">
        <p14:creationId xmlns:p14="http://schemas.microsoft.com/office/powerpoint/2010/main" val="2015192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3"/>
          <a:stretch/>
        </p:blipFill>
        <p:spPr bwMode="auto">
          <a:xfrm>
            <a:off x="1332480" y="1382135"/>
            <a:ext cx="9438402" cy="513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75520" y="172181"/>
            <a:ext cx="8568952" cy="7920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AU" sz="2300" b="1" u="sng" dirty="0">
                <a:solidFill>
                  <a:prstClr val="black"/>
                </a:solidFill>
                <a:latin typeface="Calibri"/>
              </a:rPr>
              <a:t>Note:</a:t>
            </a:r>
            <a:r>
              <a:rPr lang="en-AU" sz="23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AU" sz="2300" dirty="0">
                <a:solidFill>
                  <a:prstClr val="black"/>
                </a:solidFill>
                <a:latin typeface="Calibri"/>
              </a:rPr>
              <a:t>Scroll down to see the units for enrolment. </a:t>
            </a:r>
          </a:p>
          <a:p>
            <a:pPr algn="ctr"/>
            <a:r>
              <a:rPr lang="en-AU" sz="2300" dirty="0">
                <a:solidFill>
                  <a:prstClr val="black"/>
                </a:solidFill>
                <a:latin typeface="Calibri"/>
              </a:rPr>
              <a:t>Only highlighted units (in teal colour) are available for enrolment.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2994570" y="1716573"/>
            <a:ext cx="6130851" cy="16464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56128" y="3363010"/>
            <a:ext cx="5166221" cy="1505812"/>
            <a:chOff x="5027081" y="3305131"/>
            <a:chExt cx="5166221" cy="1505812"/>
          </a:xfrm>
        </p:grpSpPr>
        <p:cxnSp>
          <p:nvCxnSpPr>
            <p:cNvPr id="9" name="Straight Arrow Connector 8"/>
            <p:cNvCxnSpPr>
              <a:stCxn id="10" idx="0"/>
              <a:endCxn id="6" idx="2"/>
            </p:cNvCxnSpPr>
            <p:nvPr/>
          </p:nvCxnSpPr>
          <p:spPr>
            <a:xfrm flipH="1" flipV="1">
              <a:off x="6330949" y="3305131"/>
              <a:ext cx="1279243" cy="4178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5027081" y="3722997"/>
              <a:ext cx="5166221" cy="1087946"/>
            </a:xfrm>
            <a:prstGeom prst="rect">
              <a:avLst/>
            </a:prstGeom>
            <a:solidFill>
              <a:srgbClr val="395D39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Please read the instructions in the yellow box.</a:t>
              </a:r>
              <a:endParaRPr lang="en-AU" sz="2400" u="sng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3580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62" y="806740"/>
            <a:ext cx="10425650" cy="55429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097" y="638453"/>
            <a:ext cx="8424936" cy="1224136"/>
          </a:xfr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AU" sz="2000" dirty="0">
                <a:latin typeface="+mj-lt"/>
                <a:cs typeface="Arial" pitchFamily="34" charset="0"/>
              </a:rPr>
              <a:t>Use </a:t>
            </a:r>
            <a: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  <a:t>the drop down box of the selected unit, and select</a:t>
            </a:r>
            <a:b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r>
              <a:rPr lang="en-AU" sz="20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‘2026, Semester 1, Curtin University Dubai, Internal’.</a:t>
            </a:r>
            <a:b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r>
              <a:rPr lang="en-AU" sz="2000" dirty="0">
                <a:solidFill>
                  <a:schemeClr val="tx1"/>
                </a:solidFill>
                <a:latin typeface="+mj-lt"/>
                <a:cs typeface="Arial" pitchFamily="34" charset="0"/>
              </a:rPr>
              <a:t>Then check on the respective box to enrol.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997918" y="2304559"/>
            <a:ext cx="4733694" cy="1089902"/>
            <a:chOff x="4193781" y="2777959"/>
            <a:chExt cx="4733694" cy="1473115"/>
          </a:xfrm>
          <a:solidFill>
            <a:srgbClr val="395D39"/>
          </a:solidFill>
        </p:grpSpPr>
        <p:cxnSp>
          <p:nvCxnSpPr>
            <p:cNvPr id="14" name="Straight Arrow Connector 13"/>
            <p:cNvCxnSpPr/>
            <p:nvPr/>
          </p:nvCxnSpPr>
          <p:spPr>
            <a:xfrm>
              <a:off x="6560627" y="3574103"/>
              <a:ext cx="0" cy="676971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4193781" y="2777959"/>
              <a:ext cx="4733694" cy="760668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1. Select the </a:t>
              </a:r>
              <a:r>
                <a:rPr lang="en-AU" sz="20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correct availability</a:t>
              </a:r>
              <a:r>
                <a:rPr lang="en-AU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.</a:t>
              </a:r>
              <a:endParaRPr lang="en-AU" sz="2000" u="sng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38919" y="4225749"/>
            <a:ext cx="576064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984603" y="4216788"/>
            <a:ext cx="3742348" cy="1134334"/>
            <a:chOff x="8515295" y="3894284"/>
            <a:chExt cx="3742348" cy="1134334"/>
          </a:xfrm>
          <a:solidFill>
            <a:srgbClr val="395D39"/>
          </a:solidFill>
        </p:grpSpPr>
        <p:cxnSp>
          <p:nvCxnSpPr>
            <p:cNvPr id="28" name="Straight Arrow Connector 27"/>
            <p:cNvCxnSpPr/>
            <p:nvPr/>
          </p:nvCxnSpPr>
          <p:spPr>
            <a:xfrm flipV="1">
              <a:off x="11518729" y="4130505"/>
              <a:ext cx="738914" cy="61528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8515295" y="3894284"/>
              <a:ext cx="3024336" cy="1134334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000" dirty="0">
                  <a:solidFill>
                    <a:schemeClr val="bg1"/>
                  </a:solidFill>
                </a:rPr>
                <a:t>2. Check the box on the right of the selected unit(s).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196545" y="3262428"/>
            <a:ext cx="4114799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>
                <a:cs typeface="Arial" pitchFamily="34" charset="0"/>
              </a:rPr>
              <a:t>2026, Semester 1, Curtin University Dubai, Internal</a:t>
            </a:r>
            <a:endParaRPr lang="en-SG" sz="1200" b="1" dirty="0"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33097" y="5850773"/>
            <a:ext cx="8733906" cy="894327"/>
            <a:chOff x="1524000" y="5121423"/>
            <a:chExt cx="8733906" cy="894327"/>
          </a:xfrm>
        </p:grpSpPr>
        <p:sp>
          <p:nvSpPr>
            <p:cNvPr id="22" name="Rectangle 21"/>
            <p:cNvSpPr/>
            <p:nvPr/>
          </p:nvSpPr>
          <p:spPr>
            <a:xfrm>
              <a:off x="1524000" y="5144791"/>
              <a:ext cx="1690168" cy="48851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000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214168" y="5121423"/>
              <a:ext cx="7043738" cy="894327"/>
              <a:chOff x="2398165" y="4353255"/>
              <a:chExt cx="7043738" cy="894327"/>
            </a:xfrm>
            <a:solidFill>
              <a:srgbClr val="395D39"/>
            </a:solidFill>
          </p:grpSpPr>
          <p:cxnSp>
            <p:nvCxnSpPr>
              <p:cNvPr id="25" name="Straight Arrow Connector 24"/>
              <p:cNvCxnSpPr>
                <a:stCxn id="26" idx="2"/>
                <a:endCxn id="22" idx="3"/>
              </p:cNvCxnSpPr>
              <p:nvPr/>
            </p:nvCxnSpPr>
            <p:spPr>
              <a:xfrm flipH="1" flipV="1">
                <a:off x="2398165" y="4620882"/>
                <a:ext cx="3908348" cy="626700"/>
              </a:xfrm>
              <a:prstGeom prst="straightConnector1">
                <a:avLst/>
              </a:prstGeom>
              <a:grpFill/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Rectangle 25"/>
              <p:cNvSpPr/>
              <p:nvPr/>
            </p:nvSpPr>
            <p:spPr>
              <a:xfrm>
                <a:off x="3171122" y="4353255"/>
                <a:ext cx="6270781" cy="894327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3. </a:t>
                </a:r>
                <a:r>
                  <a:rPr lang="en-AU" sz="20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Repeat steps 1 and 2 </a:t>
                </a:r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for all other units you wish to enrol in. Then click on ‘</a:t>
                </a:r>
                <a:r>
                  <a:rPr lang="en-AU" sz="20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Proceed to Enrol</a:t>
                </a:r>
                <a:r>
                  <a:rPr lang="en-AU" sz="2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’.</a:t>
                </a:r>
                <a:endParaRPr lang="en-AU" sz="20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300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3B25F-3925-D101-FDB3-B0F389882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2E779-330C-893F-AB14-A4E94F7D9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Undergraduate Courses</a:t>
            </a:r>
            <a:endParaRPr lang="en-AE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E8D2635-DABF-EDBB-7E50-A1E4441C0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265594"/>
              </p:ext>
            </p:extLst>
          </p:nvPr>
        </p:nvGraphicFramePr>
        <p:xfrm>
          <a:off x="324464" y="2330245"/>
          <a:ext cx="11322104" cy="4173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672">
                  <a:extLst>
                    <a:ext uri="{9D8B030D-6E8A-4147-A177-3AD203B41FA5}">
                      <a16:colId xmlns:a16="http://schemas.microsoft.com/office/drawing/2014/main" val="4001069120"/>
                    </a:ext>
                  </a:extLst>
                </a:gridCol>
                <a:gridCol w="3703672">
                  <a:extLst>
                    <a:ext uri="{9D8B030D-6E8A-4147-A177-3AD203B41FA5}">
                      <a16:colId xmlns:a16="http://schemas.microsoft.com/office/drawing/2014/main" val="2421636490"/>
                    </a:ext>
                  </a:extLst>
                </a:gridCol>
                <a:gridCol w="3914760">
                  <a:extLst>
                    <a:ext uri="{9D8B030D-6E8A-4147-A177-3AD203B41FA5}">
                      <a16:colId xmlns:a16="http://schemas.microsoft.com/office/drawing/2014/main" val="2909685674"/>
                    </a:ext>
                  </a:extLst>
                </a:gridCol>
              </a:tblGrid>
              <a:tr h="8347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BH-ENGR Bachelor of Engineering (Honours)</a:t>
                      </a:r>
                      <a:endParaRPr lang="en-AE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Bachelor of Science (Psychological Science)</a:t>
                      </a:r>
                      <a:endParaRPr lang="en-AE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dirty="0"/>
                        <a:t>Bachelor of Design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18881652"/>
                  </a:ext>
                </a:extLst>
              </a:tr>
              <a:tr h="8347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MATH1020_Calculus for Engineers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BEHV2000_Psychological Science Experimental Methods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GRDE1005_Typography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6036597"/>
                  </a:ext>
                </a:extLst>
              </a:tr>
              <a:tr h="8347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MCEN1000_Engineering Mechanics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PSYC1002_Science and Professional Practice in Psychology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GRDE1015_Illustration Fundamental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8470208"/>
                  </a:ext>
                </a:extLst>
              </a:tr>
              <a:tr h="8347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ELEN1000	_Electrical Systems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PSYC1000	_Introduction to Psychology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GRDE1026_Start Design Thinking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6057931"/>
                  </a:ext>
                </a:extLst>
              </a:tr>
              <a:tr h="8347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NPSC1003_Integrating Indigenous Science and STEM*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Elective Unit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GRDE1027_Advertising Design 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3605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137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BFCB8-87C5-23F5-1310-1B19D30EC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36F94-A6BC-10D0-1E45-917E2345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Postgraduate Courses</a:t>
            </a:r>
            <a:endParaRPr lang="en-AE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2324E5D-29C2-DB30-6EEE-55C7A2B7D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566883"/>
              </p:ext>
            </p:extLst>
          </p:nvPr>
        </p:nvGraphicFramePr>
        <p:xfrm>
          <a:off x="324464" y="2330245"/>
          <a:ext cx="11322104" cy="4173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4198">
                  <a:extLst>
                    <a:ext uri="{9D8B030D-6E8A-4147-A177-3AD203B41FA5}">
                      <a16:colId xmlns:a16="http://schemas.microsoft.com/office/drawing/2014/main" val="4001069120"/>
                    </a:ext>
                  </a:extLst>
                </a:gridCol>
                <a:gridCol w="5817906">
                  <a:extLst>
                    <a:ext uri="{9D8B030D-6E8A-4147-A177-3AD203B41FA5}">
                      <a16:colId xmlns:a16="http://schemas.microsoft.com/office/drawing/2014/main" val="2909685674"/>
                    </a:ext>
                  </a:extLst>
                </a:gridCol>
              </a:tblGrid>
              <a:tr h="8347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Master of Business Administration in International Business</a:t>
                      </a:r>
                      <a:endParaRPr lang="en-AE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Master of Engineering Management</a:t>
                      </a:r>
                      <a:endParaRPr lang="en-AE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18881652"/>
                  </a:ext>
                </a:extLst>
              </a:tr>
              <a:tr h="8347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ECOM5005_Business Analytics and Data Visualization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CSEN6000_Engineering Contracts, Legislation and Quality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6036597"/>
                  </a:ext>
                </a:extLst>
              </a:tr>
              <a:tr h="8347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ISYS5001_Business Project Management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CSEN6001_Engineering Economics and Whole-Cost Management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8470208"/>
                  </a:ext>
                </a:extLst>
              </a:tr>
              <a:tr h="8347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FNCE5008_Financial Principles and Analysis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CSEN6003_Engineering Quality Assurance Frameworks and Applications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6057931"/>
                  </a:ext>
                </a:extLst>
              </a:tr>
              <a:tr h="8347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ISYS5009_Societal Impact of Technological Innovation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ECON5012_Global Managerial Economics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3605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1191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413" y="284424"/>
            <a:ext cx="7438252" cy="936104"/>
          </a:xfr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AU" sz="2200" b="1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  <a:t>Enrolment Confirmation Details: </a:t>
            </a:r>
            <a:br>
              <a:rPr lang="en-AU" sz="2200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</a:br>
            <a:r>
              <a:rPr lang="en-AU" sz="2200" dirty="0">
                <a:solidFill>
                  <a:schemeClr val="tx1"/>
                </a:solidFill>
                <a:latin typeface="Century Gothic" panose="020B0502020202020204" pitchFamily="34" charset="0"/>
                <a:cs typeface="Arial" pitchFamily="34" charset="0"/>
              </a:rPr>
              <a:t>Check that the units selected are correct!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3" b="8639"/>
          <a:stretch/>
        </p:blipFill>
        <p:spPr>
          <a:xfrm>
            <a:off x="431702" y="1411412"/>
            <a:ext cx="11328596" cy="4956422"/>
          </a:xfrm>
          <a:prstGeom prst="rect">
            <a:avLst/>
          </a:prstGeom>
        </p:spPr>
      </p:pic>
      <p:cxnSp>
        <p:nvCxnSpPr>
          <p:cNvPr id="9" name="Straight Arrow Connector 8"/>
          <p:cNvCxnSpPr>
            <a:stCxn id="10" idx="1"/>
            <a:endCxn id="11" idx="0"/>
          </p:cNvCxnSpPr>
          <p:nvPr/>
        </p:nvCxnSpPr>
        <p:spPr>
          <a:xfrm flipH="1">
            <a:off x="2883461" y="4543702"/>
            <a:ext cx="776788" cy="7478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660249" y="4050988"/>
            <a:ext cx="4767631" cy="985427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Click on ‘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Enrol</a:t>
            </a:r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’ to finalise enrolment.</a:t>
            </a:r>
            <a:endParaRPr lang="en-AU" sz="2400" u="sng" dirty="0">
              <a:solidFill>
                <a:schemeClr val="bg1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51413" y="5291531"/>
            <a:ext cx="864096" cy="4885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982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279578" y="188640"/>
            <a:ext cx="7632846" cy="7920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AU" sz="2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Your Unit Enrolment is now complete!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89709" y="1063749"/>
            <a:ext cx="10291155" cy="5561495"/>
            <a:chOff x="321721" y="1121938"/>
            <a:chExt cx="10671075" cy="586221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8796" y="1121939"/>
              <a:ext cx="9144000" cy="5862217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7896201" y="1121938"/>
              <a:ext cx="2557439" cy="43766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9816" y="6491351"/>
              <a:ext cx="1440160" cy="49280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321721" y="4929445"/>
              <a:ext cx="4118095" cy="1808310"/>
              <a:chOff x="-4052880" y="3697475"/>
              <a:chExt cx="10355874" cy="1129930"/>
            </a:xfrm>
            <a:solidFill>
              <a:srgbClr val="395D39"/>
            </a:solidFill>
          </p:grpSpPr>
          <p:cxnSp>
            <p:nvCxnSpPr>
              <p:cNvPr id="27" name="Straight Arrow Connector 26"/>
              <p:cNvCxnSpPr>
                <a:stCxn id="28" idx="2"/>
                <a:endCxn id="25" idx="1"/>
              </p:cNvCxnSpPr>
              <p:nvPr/>
            </p:nvCxnSpPr>
            <p:spPr>
              <a:xfrm>
                <a:off x="986777" y="4409862"/>
                <a:ext cx="5316217" cy="417543"/>
              </a:xfrm>
              <a:prstGeom prst="straightConnector1">
                <a:avLst/>
              </a:prstGeom>
              <a:grpFill/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Rectangle 27"/>
              <p:cNvSpPr/>
              <p:nvPr/>
            </p:nvSpPr>
            <p:spPr>
              <a:xfrm>
                <a:off x="-4052880" y="3697475"/>
                <a:ext cx="10079314" cy="712388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Click here if you need to ‘</a:t>
                </a:r>
                <a:r>
                  <a:rPr lang="en-AU" sz="24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Enrol in more units</a:t>
                </a:r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’.</a:t>
                </a:r>
                <a:endParaRPr lang="en-AU" sz="2400" u="sng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5548749" y="3249987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8749" y="3983501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8749" y="4729632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8750" y="5457740"/>
            <a:ext cx="3587437" cy="230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2018, Semester 2, Singapore Campus, Internal</a:t>
            </a:r>
            <a:endParaRPr lang="en-SG" sz="9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596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/>
          <a:stretch/>
        </p:blipFill>
        <p:spPr>
          <a:xfrm>
            <a:off x="1061641" y="1160749"/>
            <a:ext cx="10147752" cy="55019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06072" y="3190068"/>
            <a:ext cx="1979782" cy="11264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814398" y="2545796"/>
            <a:ext cx="3066450" cy="922619"/>
          </a:xfrm>
          <a:prstGeom prst="rect">
            <a:avLst/>
          </a:prstGeom>
          <a:solidFill>
            <a:srgbClr val="395D39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A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Click on 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‘</a:t>
            </a:r>
            <a:r>
              <a:rPr lang="en-AU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’</a:t>
            </a:r>
          </a:p>
        </p:txBody>
      </p:sp>
      <p:cxnSp>
        <p:nvCxnSpPr>
          <p:cNvPr id="10" name="Straight Arrow Connector 9"/>
          <p:cNvCxnSpPr>
            <a:stCxn id="8" idx="1"/>
            <a:endCxn id="5" idx="3"/>
          </p:cNvCxnSpPr>
          <p:nvPr/>
        </p:nvCxnSpPr>
        <p:spPr>
          <a:xfrm flipH="1">
            <a:off x="3485854" y="3007106"/>
            <a:ext cx="2328544" cy="7461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1506072" y="343005"/>
            <a:ext cx="8728521" cy="7920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AU" sz="2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If you need to retrieve your current enrolment details.</a:t>
            </a:r>
          </a:p>
        </p:txBody>
      </p:sp>
    </p:spTree>
    <p:extLst>
      <p:ext uri="{BB962C8B-B14F-4D97-AF65-F5344CB8AC3E}">
        <p14:creationId xmlns:p14="http://schemas.microsoft.com/office/powerpoint/2010/main" val="1924901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6"/>
          <a:stretch/>
        </p:blipFill>
        <p:spPr bwMode="auto">
          <a:xfrm>
            <a:off x="1308304" y="1264024"/>
            <a:ext cx="9422619" cy="508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47528" y="332656"/>
            <a:ext cx="8344172" cy="82168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/>
            <a:r>
              <a:rPr lang="en-AU" sz="28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Note:</a:t>
            </a:r>
            <a:r>
              <a:rPr lang="en-A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separate window for </a:t>
            </a:r>
            <a:r>
              <a:rPr lang="en-AU" sz="28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eStudent</a:t>
            </a:r>
            <a:r>
              <a:rPr lang="en-A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will pop up.</a:t>
            </a:r>
            <a:endParaRPr lang="en-AU" sz="25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71664" y="1957941"/>
            <a:ext cx="93610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0562" y="3291432"/>
            <a:ext cx="576064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0562" y="3573016"/>
            <a:ext cx="733328" cy="156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252246" y="2101400"/>
            <a:ext cx="5074039" cy="1665387"/>
            <a:chOff x="3324992" y="1632183"/>
            <a:chExt cx="5342708" cy="1227099"/>
          </a:xfrm>
          <a:solidFill>
            <a:srgbClr val="395D39"/>
          </a:solidFill>
        </p:grpSpPr>
        <p:sp>
          <p:nvSpPr>
            <p:cNvPr id="12" name="Rectangle 11"/>
            <p:cNvSpPr/>
            <p:nvPr/>
          </p:nvSpPr>
          <p:spPr>
            <a:xfrm>
              <a:off x="5148064" y="2065952"/>
              <a:ext cx="3519636" cy="793330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Click on the </a:t>
              </a:r>
            </a:p>
            <a:p>
              <a:pPr algn="ctr"/>
              <a:r>
                <a:rPr lang="en-AU" sz="2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‘My Enrolment’ </a:t>
              </a:r>
              <a:r>
                <a:rPr lang="en-AU" sz="24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itchFamily="34" charset="0"/>
                </a:rPr>
                <a:t>tab.</a:t>
              </a:r>
            </a:p>
          </p:txBody>
        </p:sp>
        <p:cxnSp>
          <p:nvCxnSpPr>
            <p:cNvPr id="5" name="Straight Arrow Connector 4"/>
            <p:cNvCxnSpPr>
              <a:stCxn id="12" idx="1"/>
              <a:endCxn id="16" idx="2"/>
            </p:cNvCxnSpPr>
            <p:nvPr/>
          </p:nvCxnSpPr>
          <p:spPr>
            <a:xfrm flipH="1" flipV="1">
              <a:off x="3324992" y="1632183"/>
              <a:ext cx="1823072" cy="830434"/>
            </a:xfrm>
            <a:prstGeom prst="straightConnector1">
              <a:avLst/>
            </a:prstGeom>
            <a:grpFill/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7114538" y="4898752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04814" y="5499924"/>
            <a:ext cx="432048" cy="12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06470" y="1859353"/>
            <a:ext cx="1091552" cy="2420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31127" y="40536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37223" y="432496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2920" y="4827885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46367" y="5349093"/>
            <a:ext cx="614978" cy="141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942064" y="5847710"/>
            <a:ext cx="901490" cy="168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118978" y="1632030"/>
            <a:ext cx="717631" cy="19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542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32027" y="653488"/>
            <a:ext cx="9518105" cy="5367801"/>
            <a:chOff x="1631505" y="833915"/>
            <a:chExt cx="8831397" cy="501015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97"/>
            <a:stretch/>
          </p:blipFill>
          <p:spPr bwMode="auto">
            <a:xfrm>
              <a:off x="1631505" y="833915"/>
              <a:ext cx="8831397" cy="501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Group 2"/>
            <p:cNvGrpSpPr/>
            <p:nvPr/>
          </p:nvGrpSpPr>
          <p:grpSpPr>
            <a:xfrm>
              <a:off x="2593616" y="2752857"/>
              <a:ext cx="3600400" cy="2035729"/>
              <a:chOff x="133512" y="2824865"/>
              <a:chExt cx="3600400" cy="2035729"/>
            </a:xfrm>
            <a:solidFill>
              <a:srgbClr val="395D39"/>
            </a:solidFill>
          </p:grpSpPr>
          <p:sp>
            <p:nvSpPr>
              <p:cNvPr id="5" name="Rectangle 4"/>
              <p:cNvSpPr/>
              <p:nvPr/>
            </p:nvSpPr>
            <p:spPr>
              <a:xfrm>
                <a:off x="133512" y="3564450"/>
                <a:ext cx="3600400" cy="1296144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Select </a:t>
                </a:r>
                <a:r>
                  <a:rPr lang="en-AU" sz="2400" b="1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‘View Current Enrolment’</a:t>
                </a:r>
                <a:r>
                  <a:rPr lang="en-AU" sz="24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itchFamily="34" charset="0"/>
                  </a:rPr>
                  <a:t> </a:t>
                </a:r>
              </a:p>
            </p:txBody>
          </p:sp>
          <p:cxnSp>
            <p:nvCxnSpPr>
              <p:cNvPr id="6" name="Straight Arrow Connector 5"/>
              <p:cNvCxnSpPr>
                <a:stCxn id="5" idx="0"/>
                <a:endCxn id="9" idx="2"/>
              </p:cNvCxnSpPr>
              <p:nvPr/>
            </p:nvCxnSpPr>
            <p:spPr>
              <a:xfrm flipH="1" flipV="1">
                <a:off x="337957" y="2824865"/>
                <a:ext cx="1595755" cy="739585"/>
              </a:xfrm>
              <a:prstGeom prst="straightConnector1">
                <a:avLst/>
              </a:prstGeom>
              <a:grpFill/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>
            <a:xfrm>
              <a:off x="1775520" y="2299350"/>
              <a:ext cx="2045084" cy="45350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78411" y="5102159"/>
            <a:ext cx="8425335" cy="110799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200" dirty="0">
                <a:latin typeface="Century Gothic" panose="020B0502020202020204" pitchFamily="34" charset="0"/>
              </a:rPr>
              <a:t>If you face issues with your enrolment in OASIS, please contact Student Service Centre </a:t>
            </a:r>
            <a:r>
              <a:rPr lang="en-AU" sz="2200" b="1" dirty="0">
                <a:latin typeface="Century Gothic" panose="020B0502020202020204" pitchFamily="34" charset="0"/>
              </a:rPr>
              <a:t>studentservicecentre@curtindubai.ac.ae </a:t>
            </a:r>
          </a:p>
        </p:txBody>
      </p:sp>
    </p:spTree>
    <p:extLst>
      <p:ext uri="{BB962C8B-B14F-4D97-AF65-F5344CB8AC3E}">
        <p14:creationId xmlns:p14="http://schemas.microsoft.com/office/powerpoint/2010/main" val="28126666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755</TotalTime>
  <Words>789</Words>
  <Application>Microsoft Office PowerPoint</Application>
  <PresentationFormat>Widescreen</PresentationFormat>
  <Paragraphs>112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Arial</vt:lpstr>
      <vt:lpstr>Calibri</vt:lpstr>
      <vt:lpstr>Century Gothic</vt:lpstr>
      <vt:lpstr>Wingdings 3</vt:lpstr>
      <vt:lpstr>Ion Boardroom</vt:lpstr>
      <vt:lpstr>OASIS  Unit Enrolment Guide</vt:lpstr>
      <vt:lpstr>Census Dates</vt:lpstr>
      <vt:lpstr>Before Enrolling</vt:lpstr>
      <vt:lpstr>Important Notes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the drop down box of the selected unit, and select ‘2026, Semester 1, Curtin University Dubai, Internal’. Then check on the respective box to enrol.</vt:lpstr>
      <vt:lpstr>Undergraduate Courses</vt:lpstr>
      <vt:lpstr>Postgraduate Courses</vt:lpstr>
      <vt:lpstr>Enrolment Confirmation Details:  Check that the units selected are correct!</vt:lpstr>
      <vt:lpstr>PowerPoint Presentation</vt:lpstr>
      <vt:lpstr>PowerPoint Presentation</vt:lpstr>
      <vt:lpstr>PowerPoint Presentation</vt:lpstr>
      <vt:lpstr>PowerPoint Presentation</vt:lpstr>
    </vt:vector>
  </TitlesOfParts>
  <Company>Curtin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OASIS  Unit Enrolment Guide</dc:title>
  <dc:creator>Jo-Lynn ONG</dc:creator>
  <cp:lastModifiedBy>Srishti Chetty</cp:lastModifiedBy>
  <cp:revision>76</cp:revision>
  <dcterms:created xsi:type="dcterms:W3CDTF">2017-06-02T10:34:24Z</dcterms:created>
  <dcterms:modified xsi:type="dcterms:W3CDTF">2026-02-06T06:39:13Z</dcterms:modified>
</cp:coreProperties>
</file>